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2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0"/>
  </p:notesMasterIdLst>
  <p:sldIdLst>
    <p:sldId id="256" r:id="rId5"/>
    <p:sldId id="308" r:id="rId6"/>
    <p:sldId id="309" r:id="rId7"/>
    <p:sldId id="334" r:id="rId8"/>
    <p:sldId id="335" r:id="rId9"/>
    <p:sldId id="340" r:id="rId10"/>
    <p:sldId id="336" r:id="rId11"/>
    <p:sldId id="339" r:id="rId12"/>
    <p:sldId id="277" r:id="rId13"/>
    <p:sldId id="327" r:id="rId14"/>
    <p:sldId id="328" r:id="rId15"/>
    <p:sldId id="329" r:id="rId16"/>
    <p:sldId id="330" r:id="rId17"/>
    <p:sldId id="314" r:id="rId18"/>
    <p:sldId id="297" r:id="rId19"/>
  </p:sldIdLst>
  <p:sldSz cx="9144000" cy="6858000" type="screen4x3"/>
  <p:notesSz cx="6858000" cy="9144000"/>
  <p:custDataLst>
    <p:tags r:id="rId2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CmImDX3YJo9U3ihacFpdcg==" hashData="ZI9Zx88kVFJDdWG3Cq4Gt0V4NCPqGwCIyPgy7yyP56/WLdu6Hw4D78XY8/TjBm4Rtb2lsTcIPxgW5xrp4S03HA=="/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8F2A94E-6EDC-44F7-9C42-96FAA978FF46}" name="Damien Galea" initials="DG" userId="S::dgalea@medilinkint.com::a2c0fea6-e629-4ff7-b9b1-efd5e2e7f277" providerId="AD"/>
  <p188:author id="{4CFB24A6-F501-FB37-A29C-165E8B79B3CA}" name="Lara Gerada" initials="LG" userId="S::LGerada@medilinkint.com::403869f3-3d2f-4d62-8f30-e55d267b898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00A18B"/>
    <a:srgbClr val="C9E8FF"/>
    <a:srgbClr val="B7B9FF"/>
    <a:srgbClr val="CBE0DA"/>
    <a:srgbClr val="FFEEB7"/>
    <a:srgbClr val="FBD2CF"/>
    <a:srgbClr val="FFE38B"/>
    <a:srgbClr val="F6F4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468AEC-51F9-6B94-6F60-FC9968AB4B58}" v="1" dt="2025-09-05T07:12:50.092"/>
  </p1510:revLst>
</p1510:revInfo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11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1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Donath" userId="S::ddonath@medilinkint.com::9fdcd307-ec96-4ffe-b309-3782cee31201" providerId="AD" clId="Web-{0D468AEC-51F9-6B94-6F60-FC9968AB4B58}"/>
    <pc:docChg chg="delSld">
      <pc:chgData name="Daniel Donath" userId="S::ddonath@medilinkint.com::9fdcd307-ec96-4ffe-b309-3782cee31201" providerId="AD" clId="Web-{0D468AEC-51F9-6B94-6F60-FC9968AB4B58}" dt="2025-09-05T07:12:50.092" v="0"/>
      <pc:docMkLst>
        <pc:docMk/>
      </pc:docMkLst>
      <pc:sldChg chg="del">
        <pc:chgData name="Daniel Donath" userId="S::ddonath@medilinkint.com::9fdcd307-ec96-4ffe-b309-3782cee31201" providerId="AD" clId="Web-{0D468AEC-51F9-6B94-6F60-FC9968AB4B58}" dt="2025-09-05T07:12:50.092" v="0"/>
        <pc:sldMkLst>
          <pc:docMk/>
          <pc:sldMk cId="3071708844" sldId="338"/>
        </pc:sldMkLst>
      </pc:sldChg>
    </pc:docChg>
  </pc:docChgLst>
  <pc:docChgLst>
    <pc:chgData name="Daniel Donath" userId="9fdcd307-ec96-4ffe-b309-3782cee31201" providerId="ADAL" clId="{2FDBFC09-6DF1-4B4B-9216-4A92F504FB45}"/>
    <pc:docChg chg="mod">
      <pc:chgData name="Daniel Donath" userId="9fdcd307-ec96-4ffe-b309-3782cee31201" providerId="ADAL" clId="{2FDBFC09-6DF1-4B4B-9216-4A92F504FB45}" dt="2025-09-05T07:17:41.654" v="0"/>
      <pc:docMkLst>
        <pc:docMk/>
      </pc:docMkLst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CEBBBE-93E1-4B60-AEFA-761274761F2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F2402F-ACF7-4C15-92B4-542448DE3839}">
      <dgm:prSet custT="1"/>
      <dgm:spPr>
        <a:ln>
          <a:solidFill>
            <a:srgbClr val="00A18B"/>
          </a:solidFill>
        </a:ln>
      </dgm:spPr>
      <dgm:t>
        <a:bodyPr/>
        <a:lstStyle/>
        <a:p>
          <a:r>
            <a:rPr lang="en-US" sz="20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Standing water, mud, or flooded areas, which can be contaminated </a:t>
          </a:r>
        </a:p>
      </dgm:t>
    </dgm:pt>
    <dgm:pt modelId="{803C0B15-DDBC-4A97-9ECA-1791838CC3F2}" type="parTrans" cxnId="{F1930628-2C9A-4D19-A802-69845826EFEC}">
      <dgm:prSet/>
      <dgm:spPr/>
      <dgm:t>
        <a:bodyPr/>
        <a:lstStyle/>
        <a:p>
          <a:endParaRPr lang="en-US"/>
        </a:p>
      </dgm:t>
    </dgm:pt>
    <dgm:pt modelId="{DBCE8C5D-0C30-4005-BBE3-1544E71589F5}" type="sibTrans" cxnId="{F1930628-2C9A-4D19-A802-69845826EFEC}">
      <dgm:prSet/>
      <dgm:spPr/>
      <dgm:t>
        <a:bodyPr/>
        <a:lstStyle/>
        <a:p>
          <a:endParaRPr lang="en-US"/>
        </a:p>
      </dgm:t>
    </dgm:pt>
    <dgm:pt modelId="{45E5F360-A524-410D-8312-674D87D4AD97}">
      <dgm:prSet custT="1"/>
      <dgm:spPr>
        <a:ln>
          <a:solidFill>
            <a:srgbClr val="00A18B"/>
          </a:solidFill>
        </a:ln>
      </dgm:spPr>
      <dgm:t>
        <a:bodyPr/>
        <a:lstStyle/>
        <a:p>
          <a:r>
            <a:rPr lang="en-US" sz="20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Wet and warm environments</a:t>
          </a:r>
        </a:p>
      </dgm:t>
    </dgm:pt>
    <dgm:pt modelId="{011F0BBE-5FCB-4CAC-B526-D0DD264D0E37}" type="parTrans" cxnId="{DC998024-15B1-4CE4-9134-59B40E060CA6}">
      <dgm:prSet/>
      <dgm:spPr/>
      <dgm:t>
        <a:bodyPr/>
        <a:lstStyle/>
        <a:p>
          <a:endParaRPr lang="en-US"/>
        </a:p>
      </dgm:t>
    </dgm:pt>
    <dgm:pt modelId="{269C53A5-843D-4DE4-9000-B2617EA57BDD}" type="sibTrans" cxnId="{DC998024-15B1-4CE4-9134-59B40E060CA6}">
      <dgm:prSet/>
      <dgm:spPr/>
      <dgm:t>
        <a:bodyPr/>
        <a:lstStyle/>
        <a:p>
          <a:endParaRPr lang="en-US"/>
        </a:p>
      </dgm:t>
    </dgm:pt>
    <dgm:pt modelId="{3DA9181B-3049-428E-A0FB-3D55089ED18D}">
      <dgm:prSet custT="1"/>
      <dgm:spPr>
        <a:ln>
          <a:solidFill>
            <a:srgbClr val="00A18B"/>
          </a:solidFill>
        </a:ln>
      </dgm:spPr>
      <dgm:t>
        <a:bodyPr/>
        <a:lstStyle/>
        <a:p>
          <a:r>
            <a:rPr lang="en-US" sz="20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Rodents (primary carriers of Leptospirosis), </a:t>
          </a:r>
        </a:p>
      </dgm:t>
    </dgm:pt>
    <dgm:pt modelId="{C4A57A80-4130-4363-BB40-81050589CFA3}" type="parTrans" cxnId="{5D071F98-2C38-4573-AC30-475AB95E3F44}">
      <dgm:prSet/>
      <dgm:spPr/>
      <dgm:t>
        <a:bodyPr/>
        <a:lstStyle/>
        <a:p>
          <a:endParaRPr lang="en-US"/>
        </a:p>
      </dgm:t>
    </dgm:pt>
    <dgm:pt modelId="{1B0081DB-D11C-4CC3-99FD-80B6B0869670}" type="sibTrans" cxnId="{5D071F98-2C38-4573-AC30-475AB95E3F44}">
      <dgm:prSet/>
      <dgm:spPr/>
      <dgm:t>
        <a:bodyPr/>
        <a:lstStyle/>
        <a:p>
          <a:endParaRPr lang="en-US"/>
        </a:p>
      </dgm:t>
    </dgm:pt>
    <dgm:pt modelId="{9EB640DF-B5DF-415D-A073-1C1BE44CAB8D}" type="pres">
      <dgm:prSet presAssocID="{82CEBBBE-93E1-4B60-AEFA-761274761F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2A77071-15E7-4518-B4F3-05B10AAE9E7B}" type="pres">
      <dgm:prSet presAssocID="{F9F2402F-ACF7-4C15-92B4-542448DE3839}" presName="hierRoot1" presStyleCnt="0"/>
      <dgm:spPr/>
    </dgm:pt>
    <dgm:pt modelId="{81D8542D-E0A5-4A7E-B250-A2A9A1511003}" type="pres">
      <dgm:prSet presAssocID="{F9F2402F-ACF7-4C15-92B4-542448DE3839}" presName="composite" presStyleCnt="0"/>
      <dgm:spPr/>
    </dgm:pt>
    <dgm:pt modelId="{F228EB66-2C0F-4779-94FC-BEA6EED8A6CB}" type="pres">
      <dgm:prSet presAssocID="{F9F2402F-ACF7-4C15-92B4-542448DE3839}" presName="background" presStyleLbl="node0" presStyleIdx="0" presStyleCnt="3"/>
      <dgm:spPr>
        <a:solidFill>
          <a:srgbClr val="00A18B"/>
        </a:solidFill>
      </dgm:spPr>
    </dgm:pt>
    <dgm:pt modelId="{21EC18B7-86FC-4608-97B9-CC637EC124C6}" type="pres">
      <dgm:prSet presAssocID="{F9F2402F-ACF7-4C15-92B4-542448DE3839}" presName="text" presStyleLbl="fgAcc0" presStyleIdx="0" presStyleCnt="3">
        <dgm:presLayoutVars>
          <dgm:chPref val="3"/>
        </dgm:presLayoutVars>
      </dgm:prSet>
      <dgm:spPr/>
    </dgm:pt>
    <dgm:pt modelId="{3751E012-E11F-41F4-BDD5-DC9A049BD263}" type="pres">
      <dgm:prSet presAssocID="{F9F2402F-ACF7-4C15-92B4-542448DE3839}" presName="hierChild2" presStyleCnt="0"/>
      <dgm:spPr/>
    </dgm:pt>
    <dgm:pt modelId="{5A7953C3-D610-498A-B230-FA16095B8F5E}" type="pres">
      <dgm:prSet presAssocID="{45E5F360-A524-410D-8312-674D87D4AD97}" presName="hierRoot1" presStyleCnt="0"/>
      <dgm:spPr/>
    </dgm:pt>
    <dgm:pt modelId="{6D8B484F-FBB5-4CF6-8042-87DDBBDD2365}" type="pres">
      <dgm:prSet presAssocID="{45E5F360-A524-410D-8312-674D87D4AD97}" presName="composite" presStyleCnt="0"/>
      <dgm:spPr/>
    </dgm:pt>
    <dgm:pt modelId="{F07261D3-39A0-4458-86A6-BC7D8E3EFA7D}" type="pres">
      <dgm:prSet presAssocID="{45E5F360-A524-410D-8312-674D87D4AD97}" presName="background" presStyleLbl="node0" presStyleIdx="1" presStyleCnt="3"/>
      <dgm:spPr>
        <a:solidFill>
          <a:srgbClr val="00A18B"/>
        </a:solidFill>
      </dgm:spPr>
    </dgm:pt>
    <dgm:pt modelId="{B0CCA55F-6C38-485E-A388-3DAC896815D0}" type="pres">
      <dgm:prSet presAssocID="{45E5F360-A524-410D-8312-674D87D4AD97}" presName="text" presStyleLbl="fgAcc0" presStyleIdx="1" presStyleCnt="3">
        <dgm:presLayoutVars>
          <dgm:chPref val="3"/>
        </dgm:presLayoutVars>
      </dgm:prSet>
      <dgm:spPr/>
    </dgm:pt>
    <dgm:pt modelId="{02F360B3-F5FA-46E6-B683-F4B6F1279F9D}" type="pres">
      <dgm:prSet presAssocID="{45E5F360-A524-410D-8312-674D87D4AD97}" presName="hierChild2" presStyleCnt="0"/>
      <dgm:spPr/>
    </dgm:pt>
    <dgm:pt modelId="{7B8F8AA9-C127-4759-A673-F6DBEABF7E8F}" type="pres">
      <dgm:prSet presAssocID="{3DA9181B-3049-428E-A0FB-3D55089ED18D}" presName="hierRoot1" presStyleCnt="0"/>
      <dgm:spPr/>
    </dgm:pt>
    <dgm:pt modelId="{FDA62A19-4FBB-4AD0-8713-AF77F3C331E5}" type="pres">
      <dgm:prSet presAssocID="{3DA9181B-3049-428E-A0FB-3D55089ED18D}" presName="composite" presStyleCnt="0"/>
      <dgm:spPr/>
    </dgm:pt>
    <dgm:pt modelId="{43D66A4F-450A-4D9D-AA17-E7AAE8E49CC3}" type="pres">
      <dgm:prSet presAssocID="{3DA9181B-3049-428E-A0FB-3D55089ED18D}" presName="background" presStyleLbl="node0" presStyleIdx="2" presStyleCnt="3"/>
      <dgm:spPr>
        <a:solidFill>
          <a:srgbClr val="00A18B"/>
        </a:solidFill>
      </dgm:spPr>
    </dgm:pt>
    <dgm:pt modelId="{58034D15-81FD-468A-80A1-0FE7D0267E06}" type="pres">
      <dgm:prSet presAssocID="{3DA9181B-3049-428E-A0FB-3D55089ED18D}" presName="text" presStyleLbl="fgAcc0" presStyleIdx="2" presStyleCnt="3">
        <dgm:presLayoutVars>
          <dgm:chPref val="3"/>
        </dgm:presLayoutVars>
      </dgm:prSet>
      <dgm:spPr/>
    </dgm:pt>
    <dgm:pt modelId="{2FCBA7EC-BD84-42B5-868F-79FFB6866F69}" type="pres">
      <dgm:prSet presAssocID="{3DA9181B-3049-428E-A0FB-3D55089ED18D}" presName="hierChild2" presStyleCnt="0"/>
      <dgm:spPr/>
    </dgm:pt>
  </dgm:ptLst>
  <dgm:cxnLst>
    <dgm:cxn modelId="{B1973B11-374A-43CB-BD30-FF61C92F9970}" type="presOf" srcId="{3DA9181B-3049-428E-A0FB-3D55089ED18D}" destId="{58034D15-81FD-468A-80A1-0FE7D0267E06}" srcOrd="0" destOrd="0" presId="urn:microsoft.com/office/officeart/2005/8/layout/hierarchy1"/>
    <dgm:cxn modelId="{DC998024-15B1-4CE4-9134-59B40E060CA6}" srcId="{82CEBBBE-93E1-4B60-AEFA-761274761F29}" destId="{45E5F360-A524-410D-8312-674D87D4AD97}" srcOrd="1" destOrd="0" parTransId="{011F0BBE-5FCB-4CAC-B526-D0DD264D0E37}" sibTransId="{269C53A5-843D-4DE4-9000-B2617EA57BDD}"/>
    <dgm:cxn modelId="{F1930628-2C9A-4D19-A802-69845826EFEC}" srcId="{82CEBBBE-93E1-4B60-AEFA-761274761F29}" destId="{F9F2402F-ACF7-4C15-92B4-542448DE3839}" srcOrd="0" destOrd="0" parTransId="{803C0B15-DDBC-4A97-9ECA-1791838CC3F2}" sibTransId="{DBCE8C5D-0C30-4005-BBE3-1544E71589F5}"/>
    <dgm:cxn modelId="{987B5132-337C-45A0-A9E2-CC776329D795}" type="presOf" srcId="{F9F2402F-ACF7-4C15-92B4-542448DE3839}" destId="{21EC18B7-86FC-4608-97B9-CC637EC124C6}" srcOrd="0" destOrd="0" presId="urn:microsoft.com/office/officeart/2005/8/layout/hierarchy1"/>
    <dgm:cxn modelId="{5D071F98-2C38-4573-AC30-475AB95E3F44}" srcId="{82CEBBBE-93E1-4B60-AEFA-761274761F29}" destId="{3DA9181B-3049-428E-A0FB-3D55089ED18D}" srcOrd="2" destOrd="0" parTransId="{C4A57A80-4130-4363-BB40-81050589CFA3}" sibTransId="{1B0081DB-D11C-4CC3-99FD-80B6B0869670}"/>
    <dgm:cxn modelId="{2C65BCAB-ECB5-46A4-9AFB-024CEE55235F}" type="presOf" srcId="{45E5F360-A524-410D-8312-674D87D4AD97}" destId="{B0CCA55F-6C38-485E-A388-3DAC896815D0}" srcOrd="0" destOrd="0" presId="urn:microsoft.com/office/officeart/2005/8/layout/hierarchy1"/>
    <dgm:cxn modelId="{D469B3D4-D6D5-451F-A0CD-A97DA468D1BE}" type="presOf" srcId="{82CEBBBE-93E1-4B60-AEFA-761274761F29}" destId="{9EB640DF-B5DF-415D-A073-1C1BE44CAB8D}" srcOrd="0" destOrd="0" presId="urn:microsoft.com/office/officeart/2005/8/layout/hierarchy1"/>
    <dgm:cxn modelId="{41E45979-C4AB-47A1-8011-63BD77C926A5}" type="presParOf" srcId="{9EB640DF-B5DF-415D-A073-1C1BE44CAB8D}" destId="{B2A77071-15E7-4518-B4F3-05B10AAE9E7B}" srcOrd="0" destOrd="0" presId="urn:microsoft.com/office/officeart/2005/8/layout/hierarchy1"/>
    <dgm:cxn modelId="{8BBF21E9-C653-4597-AB5F-D16149E8507C}" type="presParOf" srcId="{B2A77071-15E7-4518-B4F3-05B10AAE9E7B}" destId="{81D8542D-E0A5-4A7E-B250-A2A9A1511003}" srcOrd="0" destOrd="0" presId="urn:microsoft.com/office/officeart/2005/8/layout/hierarchy1"/>
    <dgm:cxn modelId="{A48D61D5-5CB3-41FA-BBB4-1760AF4E021E}" type="presParOf" srcId="{81D8542D-E0A5-4A7E-B250-A2A9A1511003}" destId="{F228EB66-2C0F-4779-94FC-BEA6EED8A6CB}" srcOrd="0" destOrd="0" presId="urn:microsoft.com/office/officeart/2005/8/layout/hierarchy1"/>
    <dgm:cxn modelId="{C838901D-15DE-4DE0-B85E-8EF4ED42F097}" type="presParOf" srcId="{81D8542D-E0A5-4A7E-B250-A2A9A1511003}" destId="{21EC18B7-86FC-4608-97B9-CC637EC124C6}" srcOrd="1" destOrd="0" presId="urn:microsoft.com/office/officeart/2005/8/layout/hierarchy1"/>
    <dgm:cxn modelId="{8ACE9DC6-DA5C-4BCB-AF1D-74960EDC5F08}" type="presParOf" srcId="{B2A77071-15E7-4518-B4F3-05B10AAE9E7B}" destId="{3751E012-E11F-41F4-BDD5-DC9A049BD263}" srcOrd="1" destOrd="0" presId="urn:microsoft.com/office/officeart/2005/8/layout/hierarchy1"/>
    <dgm:cxn modelId="{8769AD02-51F1-4352-83E1-E565BA385DDB}" type="presParOf" srcId="{9EB640DF-B5DF-415D-A073-1C1BE44CAB8D}" destId="{5A7953C3-D610-498A-B230-FA16095B8F5E}" srcOrd="1" destOrd="0" presId="urn:microsoft.com/office/officeart/2005/8/layout/hierarchy1"/>
    <dgm:cxn modelId="{F2D5AA67-72C3-4A91-B954-CA11D43342AC}" type="presParOf" srcId="{5A7953C3-D610-498A-B230-FA16095B8F5E}" destId="{6D8B484F-FBB5-4CF6-8042-87DDBBDD2365}" srcOrd="0" destOrd="0" presId="urn:microsoft.com/office/officeart/2005/8/layout/hierarchy1"/>
    <dgm:cxn modelId="{FE976D16-0C21-4045-BD07-45D5B8411F9D}" type="presParOf" srcId="{6D8B484F-FBB5-4CF6-8042-87DDBBDD2365}" destId="{F07261D3-39A0-4458-86A6-BC7D8E3EFA7D}" srcOrd="0" destOrd="0" presId="urn:microsoft.com/office/officeart/2005/8/layout/hierarchy1"/>
    <dgm:cxn modelId="{EB368361-1DE4-4D87-940F-EF724F85C747}" type="presParOf" srcId="{6D8B484F-FBB5-4CF6-8042-87DDBBDD2365}" destId="{B0CCA55F-6C38-485E-A388-3DAC896815D0}" srcOrd="1" destOrd="0" presId="urn:microsoft.com/office/officeart/2005/8/layout/hierarchy1"/>
    <dgm:cxn modelId="{F0026BF7-F2C4-40F6-A879-75BF312D9232}" type="presParOf" srcId="{5A7953C3-D610-498A-B230-FA16095B8F5E}" destId="{02F360B3-F5FA-46E6-B683-F4B6F1279F9D}" srcOrd="1" destOrd="0" presId="urn:microsoft.com/office/officeart/2005/8/layout/hierarchy1"/>
    <dgm:cxn modelId="{40D8D277-58A8-41C8-9AB9-EE5FF03FCAAA}" type="presParOf" srcId="{9EB640DF-B5DF-415D-A073-1C1BE44CAB8D}" destId="{7B8F8AA9-C127-4759-A673-F6DBEABF7E8F}" srcOrd="2" destOrd="0" presId="urn:microsoft.com/office/officeart/2005/8/layout/hierarchy1"/>
    <dgm:cxn modelId="{1325683F-4CE2-40EB-8A6F-80681613BE17}" type="presParOf" srcId="{7B8F8AA9-C127-4759-A673-F6DBEABF7E8F}" destId="{FDA62A19-4FBB-4AD0-8713-AF77F3C331E5}" srcOrd="0" destOrd="0" presId="urn:microsoft.com/office/officeart/2005/8/layout/hierarchy1"/>
    <dgm:cxn modelId="{99AE0152-254C-4585-8CE2-4C5F71692695}" type="presParOf" srcId="{FDA62A19-4FBB-4AD0-8713-AF77F3C331E5}" destId="{43D66A4F-450A-4D9D-AA17-E7AAE8E49CC3}" srcOrd="0" destOrd="0" presId="urn:microsoft.com/office/officeart/2005/8/layout/hierarchy1"/>
    <dgm:cxn modelId="{F1A6D30D-D4C8-452A-95D4-9BE3CCE59629}" type="presParOf" srcId="{FDA62A19-4FBB-4AD0-8713-AF77F3C331E5}" destId="{58034D15-81FD-468A-80A1-0FE7D0267E06}" srcOrd="1" destOrd="0" presId="urn:microsoft.com/office/officeart/2005/8/layout/hierarchy1"/>
    <dgm:cxn modelId="{CFF3F880-3635-48BD-8642-51C910C62E18}" type="presParOf" srcId="{7B8F8AA9-C127-4759-A673-F6DBEABF7E8F}" destId="{2FCBA7EC-BD84-42B5-868F-79FFB6866F6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28EB66-2C0F-4779-94FC-BEA6EED8A6CB}">
      <dsp:nvSpPr>
        <dsp:cNvPr id="0" name=""/>
        <dsp:cNvSpPr/>
      </dsp:nvSpPr>
      <dsp:spPr>
        <a:xfrm>
          <a:off x="0" y="1223276"/>
          <a:ext cx="2221764" cy="1410820"/>
        </a:xfrm>
        <a:prstGeom prst="roundRect">
          <a:avLst>
            <a:gd name="adj" fmla="val 10000"/>
          </a:avLst>
        </a:prstGeom>
        <a:solidFill>
          <a:srgbClr val="00A18B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EC18B7-86FC-4608-97B9-CC637EC124C6}">
      <dsp:nvSpPr>
        <dsp:cNvPr id="0" name=""/>
        <dsp:cNvSpPr/>
      </dsp:nvSpPr>
      <dsp:spPr>
        <a:xfrm>
          <a:off x="246862" y="1457796"/>
          <a:ext cx="2221764" cy="14108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A18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Standing water, mud, or flooded areas, which can be contaminated </a:t>
          </a:r>
        </a:p>
      </dsp:txBody>
      <dsp:txXfrm>
        <a:off x="288184" y="1499118"/>
        <a:ext cx="2139120" cy="1328176"/>
      </dsp:txXfrm>
    </dsp:sp>
    <dsp:sp modelId="{F07261D3-39A0-4458-86A6-BC7D8E3EFA7D}">
      <dsp:nvSpPr>
        <dsp:cNvPr id="0" name=""/>
        <dsp:cNvSpPr/>
      </dsp:nvSpPr>
      <dsp:spPr>
        <a:xfrm>
          <a:off x="2715489" y="1223276"/>
          <a:ext cx="2221764" cy="1410820"/>
        </a:xfrm>
        <a:prstGeom prst="roundRect">
          <a:avLst>
            <a:gd name="adj" fmla="val 10000"/>
          </a:avLst>
        </a:prstGeom>
        <a:solidFill>
          <a:srgbClr val="00A18B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CCA55F-6C38-485E-A388-3DAC896815D0}">
      <dsp:nvSpPr>
        <dsp:cNvPr id="0" name=""/>
        <dsp:cNvSpPr/>
      </dsp:nvSpPr>
      <dsp:spPr>
        <a:xfrm>
          <a:off x="2962352" y="1457796"/>
          <a:ext cx="2221764" cy="14108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A18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Wet and warm environments</a:t>
          </a:r>
        </a:p>
      </dsp:txBody>
      <dsp:txXfrm>
        <a:off x="3003674" y="1499118"/>
        <a:ext cx="2139120" cy="1328176"/>
      </dsp:txXfrm>
    </dsp:sp>
    <dsp:sp modelId="{43D66A4F-450A-4D9D-AA17-E7AAE8E49CC3}">
      <dsp:nvSpPr>
        <dsp:cNvPr id="0" name=""/>
        <dsp:cNvSpPr/>
      </dsp:nvSpPr>
      <dsp:spPr>
        <a:xfrm>
          <a:off x="5430979" y="1223276"/>
          <a:ext cx="2221764" cy="1410820"/>
        </a:xfrm>
        <a:prstGeom prst="roundRect">
          <a:avLst>
            <a:gd name="adj" fmla="val 10000"/>
          </a:avLst>
        </a:prstGeom>
        <a:solidFill>
          <a:srgbClr val="00A18B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034D15-81FD-468A-80A1-0FE7D0267E06}">
      <dsp:nvSpPr>
        <dsp:cNvPr id="0" name=""/>
        <dsp:cNvSpPr/>
      </dsp:nvSpPr>
      <dsp:spPr>
        <a:xfrm>
          <a:off x="5677841" y="1457796"/>
          <a:ext cx="2221764" cy="14108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A18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Rodents (primary carriers of Leptospirosis), </a:t>
          </a:r>
        </a:p>
      </dsp:txBody>
      <dsp:txXfrm>
        <a:off x="5719163" y="1499118"/>
        <a:ext cx="2139120" cy="13281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5B266-F687-47A4-9B04-F2007BE2825E}" type="datetimeFigureOut">
              <a:rPr lang="en-MT" smtClean="0"/>
              <a:t>09/09/2025</a:t>
            </a:fld>
            <a:endParaRPr lang="en-M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9DB151-229D-4348-9781-2F64991A98BE}" type="slidenum">
              <a:rPr lang="en-MT" smtClean="0"/>
              <a:t>‹#›</a:t>
            </a:fld>
            <a:endParaRPr lang="en-MT"/>
          </a:p>
        </p:txBody>
      </p:sp>
    </p:spTree>
    <p:extLst>
      <p:ext uri="{BB962C8B-B14F-4D97-AF65-F5344CB8AC3E}">
        <p14:creationId xmlns:p14="http://schemas.microsoft.com/office/powerpoint/2010/main" val="657188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3" cstate="print">
            <a:alphaModFix amt="1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3EE7-F079-4749-81BC-A98248D08EDD}" type="datetimeFigureOut">
              <a:rPr lang="en-MT" smtClean="0"/>
              <a:t>09/09/2025</a:t>
            </a:fld>
            <a:endParaRPr lang="en-M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EBB2-52EC-4A4E-A6D9-BDD61BE05211}" type="slidenum">
              <a:rPr lang="en-MT" smtClean="0"/>
              <a:t>‹#›</a:t>
            </a:fld>
            <a:endParaRPr lang="en-MT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728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3EE7-F079-4749-81BC-A98248D08EDD}" type="datetimeFigureOut">
              <a:rPr lang="en-MT" smtClean="0"/>
              <a:t>09/09/2025</a:t>
            </a:fld>
            <a:endParaRPr lang="en-M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EBB2-52EC-4A4E-A6D9-BDD61BE05211}" type="slidenum">
              <a:rPr lang="en-MT" smtClean="0"/>
              <a:t>‹#›</a:t>
            </a:fld>
            <a:endParaRPr lang="en-MT"/>
          </a:p>
        </p:txBody>
      </p:sp>
    </p:spTree>
    <p:extLst>
      <p:ext uri="{BB962C8B-B14F-4D97-AF65-F5344CB8AC3E}">
        <p14:creationId xmlns:p14="http://schemas.microsoft.com/office/powerpoint/2010/main" val="3646795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3EE7-F079-4749-81BC-A98248D08EDD}" type="datetimeFigureOut">
              <a:rPr lang="en-MT" smtClean="0"/>
              <a:t>09/09/2025</a:t>
            </a:fld>
            <a:endParaRPr lang="en-M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EBB2-52EC-4A4E-A6D9-BDD61BE05211}" type="slidenum">
              <a:rPr lang="en-MT" smtClean="0"/>
              <a:t>‹#›</a:t>
            </a:fld>
            <a:endParaRPr lang="en-MT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1302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3EE7-F079-4749-81BC-A98248D08EDD}" type="datetimeFigureOut">
              <a:rPr lang="en-MT" smtClean="0"/>
              <a:t>09/09/2025</a:t>
            </a:fld>
            <a:endParaRPr lang="en-M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EBB2-52EC-4A4E-A6D9-BDD61BE05211}" type="slidenum">
              <a:rPr lang="en-MT" smtClean="0"/>
              <a:t>‹#›</a:t>
            </a:fld>
            <a:endParaRPr lang="en-MT"/>
          </a:p>
        </p:txBody>
      </p:sp>
    </p:spTree>
    <p:extLst>
      <p:ext uri="{BB962C8B-B14F-4D97-AF65-F5344CB8AC3E}">
        <p14:creationId xmlns:p14="http://schemas.microsoft.com/office/powerpoint/2010/main" val="712070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3EE7-F079-4749-81BC-A98248D08EDD}" type="datetimeFigureOut">
              <a:rPr lang="en-MT" smtClean="0"/>
              <a:t>09/09/2025</a:t>
            </a:fld>
            <a:endParaRPr lang="en-M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EBB2-52EC-4A4E-A6D9-BDD61BE05211}" type="slidenum">
              <a:rPr lang="en-MT" smtClean="0"/>
              <a:t>‹#›</a:t>
            </a:fld>
            <a:endParaRPr lang="en-MT"/>
          </a:p>
        </p:txBody>
      </p:sp>
    </p:spTree>
    <p:extLst>
      <p:ext uri="{BB962C8B-B14F-4D97-AF65-F5344CB8AC3E}">
        <p14:creationId xmlns:p14="http://schemas.microsoft.com/office/powerpoint/2010/main" val="3161820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3EE7-F079-4749-81BC-A98248D08EDD}" type="datetimeFigureOut">
              <a:rPr lang="en-MT" smtClean="0"/>
              <a:t>09/09/2025</a:t>
            </a:fld>
            <a:endParaRPr lang="en-M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EBB2-52EC-4A4E-A6D9-BDD61BE05211}" type="slidenum">
              <a:rPr lang="en-MT" smtClean="0"/>
              <a:t>‹#›</a:t>
            </a:fld>
            <a:endParaRPr lang="en-MT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6219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3" cstate="print">
            <a:alphaModFix amt="1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3EE7-F079-4749-81BC-A98248D08EDD}" type="datetimeFigureOut">
              <a:rPr lang="en-MT" smtClean="0"/>
              <a:t>09/09/2025</a:t>
            </a:fld>
            <a:endParaRPr lang="en-M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EBB2-52EC-4A4E-A6D9-BDD61BE05211}" type="slidenum">
              <a:rPr lang="en-MT" smtClean="0"/>
              <a:t>‹#›</a:t>
            </a:fld>
            <a:endParaRPr lang="en-MT" dirty="0"/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FA4C9462-8CDC-1742-87DE-6F0265FF51FD}"/>
              </a:ext>
            </a:extLst>
          </p:cNvPr>
          <p:cNvGrpSpPr/>
          <p:nvPr userDrawn="1"/>
        </p:nvGrpSpPr>
        <p:grpSpPr>
          <a:xfrm>
            <a:off x="0" y="1705"/>
            <a:ext cx="6027213" cy="923104"/>
            <a:chOff x="0" y="0"/>
            <a:chExt cx="2412991" cy="352634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CA69A031-EEB9-AC96-F5CD-F21E8E1E91C4}"/>
                </a:ext>
              </a:extLst>
            </p:cNvPr>
            <p:cNvSpPr/>
            <p:nvPr/>
          </p:nvSpPr>
          <p:spPr>
            <a:xfrm>
              <a:off x="0" y="0"/>
              <a:ext cx="2412991" cy="352634"/>
            </a:xfrm>
            <a:custGeom>
              <a:avLst/>
              <a:gdLst/>
              <a:ahLst/>
              <a:cxnLst/>
              <a:rect l="l" t="t" r="r" b="b"/>
              <a:pathLst>
                <a:path w="2412991" h="352634">
                  <a:moveTo>
                    <a:pt x="0" y="0"/>
                  </a:moveTo>
                  <a:lnTo>
                    <a:pt x="2412991" y="0"/>
                  </a:lnTo>
                  <a:lnTo>
                    <a:pt x="2412991" y="352634"/>
                  </a:lnTo>
                  <a:lnTo>
                    <a:pt x="0" y="352634"/>
                  </a:lnTo>
                  <a:close/>
                </a:path>
              </a:pathLst>
            </a:custGeom>
            <a:solidFill>
              <a:srgbClr val="00A98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" name="Group 4">
            <a:extLst>
              <a:ext uri="{FF2B5EF4-FFF2-40B4-BE49-F238E27FC236}">
                <a16:creationId xmlns:a16="http://schemas.microsoft.com/office/drawing/2014/main" id="{272FDD1A-F500-BC03-CC7E-312BDD724A51}"/>
              </a:ext>
            </a:extLst>
          </p:cNvPr>
          <p:cNvGrpSpPr/>
          <p:nvPr userDrawn="1"/>
        </p:nvGrpSpPr>
        <p:grpSpPr>
          <a:xfrm>
            <a:off x="6073514" y="1705"/>
            <a:ext cx="3069290" cy="923104"/>
            <a:chOff x="0" y="0"/>
            <a:chExt cx="1060537" cy="352634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594F543F-B6FC-4593-C749-BB718660F419}"/>
                </a:ext>
              </a:extLst>
            </p:cNvPr>
            <p:cNvSpPr/>
            <p:nvPr/>
          </p:nvSpPr>
          <p:spPr>
            <a:xfrm>
              <a:off x="0" y="0"/>
              <a:ext cx="1060537" cy="352634"/>
            </a:xfrm>
            <a:custGeom>
              <a:avLst/>
              <a:gdLst/>
              <a:ahLst/>
              <a:cxnLst/>
              <a:rect l="l" t="t" r="r" b="b"/>
              <a:pathLst>
                <a:path w="1060537" h="352634">
                  <a:moveTo>
                    <a:pt x="0" y="0"/>
                  </a:moveTo>
                  <a:lnTo>
                    <a:pt x="1060537" y="0"/>
                  </a:lnTo>
                  <a:lnTo>
                    <a:pt x="1060537" y="352634"/>
                  </a:lnTo>
                  <a:lnTo>
                    <a:pt x="0" y="352634"/>
                  </a:lnTo>
                  <a:close/>
                </a:path>
              </a:pathLst>
            </a:custGeom>
            <a:solidFill>
              <a:srgbClr val="51C4AF"/>
            </a:solidFill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10" name="Picture 6">
            <a:extLst>
              <a:ext uri="{FF2B5EF4-FFF2-40B4-BE49-F238E27FC236}">
                <a16:creationId xmlns:a16="http://schemas.microsoft.com/office/drawing/2014/main" id="{5A2D5689-CC29-4A5C-B231-0E06D1AC576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53804" y="277659"/>
            <a:ext cx="1308702" cy="3711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96474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3EE7-F079-4749-81BC-A98248D08EDD}" type="datetimeFigureOut">
              <a:rPr lang="en-MT" smtClean="0"/>
              <a:t>09/09/2025</a:t>
            </a:fld>
            <a:endParaRPr lang="en-M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EBB2-52EC-4A4E-A6D9-BDD61BE05211}" type="slidenum">
              <a:rPr lang="en-MT" smtClean="0"/>
              <a:t>‹#›</a:t>
            </a:fld>
            <a:endParaRPr lang="en-MT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9684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3EE7-F079-4749-81BC-A98248D08EDD}" type="datetimeFigureOut">
              <a:rPr lang="en-MT" smtClean="0"/>
              <a:t>09/09/2025</a:t>
            </a:fld>
            <a:endParaRPr lang="en-M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EBB2-52EC-4A4E-A6D9-BDD61BE05211}" type="slidenum">
              <a:rPr lang="en-MT" smtClean="0"/>
              <a:t>‹#›</a:t>
            </a:fld>
            <a:endParaRPr lang="en-MT"/>
          </a:p>
        </p:txBody>
      </p:sp>
    </p:spTree>
    <p:extLst>
      <p:ext uri="{BB962C8B-B14F-4D97-AF65-F5344CB8AC3E}">
        <p14:creationId xmlns:p14="http://schemas.microsoft.com/office/powerpoint/2010/main" val="1063439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3EE7-F079-4749-81BC-A98248D08EDD}" type="datetimeFigureOut">
              <a:rPr lang="en-MT" smtClean="0"/>
              <a:t>09/09/2025</a:t>
            </a:fld>
            <a:endParaRPr lang="en-M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EBB2-52EC-4A4E-A6D9-BDD61BE05211}" type="slidenum">
              <a:rPr lang="en-MT" smtClean="0"/>
              <a:t>‹#›</a:t>
            </a:fld>
            <a:endParaRPr lang="en-MT"/>
          </a:p>
        </p:txBody>
      </p:sp>
    </p:spTree>
    <p:extLst>
      <p:ext uri="{BB962C8B-B14F-4D97-AF65-F5344CB8AC3E}">
        <p14:creationId xmlns:p14="http://schemas.microsoft.com/office/powerpoint/2010/main" val="3495443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3EE7-F079-4749-81BC-A98248D08EDD}" type="datetimeFigureOut">
              <a:rPr lang="en-MT" smtClean="0"/>
              <a:t>09/09/2025</a:t>
            </a:fld>
            <a:endParaRPr lang="en-M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EBB2-52EC-4A4E-A6D9-BDD61BE05211}" type="slidenum">
              <a:rPr lang="en-MT" smtClean="0"/>
              <a:t>‹#›</a:t>
            </a:fld>
            <a:endParaRPr lang="en-MT"/>
          </a:p>
        </p:txBody>
      </p:sp>
    </p:spTree>
    <p:extLst>
      <p:ext uri="{BB962C8B-B14F-4D97-AF65-F5344CB8AC3E}">
        <p14:creationId xmlns:p14="http://schemas.microsoft.com/office/powerpoint/2010/main" val="1382794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alphaModFix amt="1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843EE7-F079-4749-81BC-A98248D08EDD}" type="datetimeFigureOut">
              <a:rPr lang="en-MT" smtClean="0"/>
              <a:t>09/09/2025</a:t>
            </a:fld>
            <a:endParaRPr lang="en-M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M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E7EBB2-52EC-4A4E-A6D9-BDD61BE05211}" type="slidenum">
              <a:rPr lang="en-MT" smtClean="0"/>
              <a:t>‹#›</a:t>
            </a:fld>
            <a:endParaRPr lang="en-MT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138410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3.png"/><Relationship Id="rId5" Type="http://schemas.openxmlformats.org/officeDocument/2006/relationships/hyperlink" Target="http://www.medilinkint.com/" TargetMode="External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2">
            <a:extLst>
              <a:ext uri="{FF2B5EF4-FFF2-40B4-BE49-F238E27FC236}">
                <a16:creationId xmlns:a16="http://schemas.microsoft.com/office/drawing/2014/main" id="{4DA9BC48-A816-6558-89BA-E71DD2CA5455}"/>
              </a:ext>
            </a:extLst>
          </p:cNvPr>
          <p:cNvGrpSpPr/>
          <p:nvPr/>
        </p:nvGrpSpPr>
        <p:grpSpPr>
          <a:xfrm>
            <a:off x="0" y="0"/>
            <a:ext cx="9143999" cy="4605019"/>
            <a:chOff x="0" y="0"/>
            <a:chExt cx="2412991" cy="352634"/>
          </a:xfrm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12CD68D8-0460-F18E-8201-EBF9C38EBF87}"/>
                </a:ext>
              </a:extLst>
            </p:cNvPr>
            <p:cNvSpPr/>
            <p:nvPr/>
          </p:nvSpPr>
          <p:spPr>
            <a:xfrm>
              <a:off x="0" y="0"/>
              <a:ext cx="2412991" cy="352634"/>
            </a:xfrm>
            <a:custGeom>
              <a:avLst/>
              <a:gdLst/>
              <a:ahLst/>
              <a:cxnLst/>
              <a:rect l="l" t="t" r="r" b="b"/>
              <a:pathLst>
                <a:path w="2412991" h="352634">
                  <a:moveTo>
                    <a:pt x="0" y="0"/>
                  </a:moveTo>
                  <a:lnTo>
                    <a:pt x="2412991" y="0"/>
                  </a:lnTo>
                  <a:lnTo>
                    <a:pt x="2412991" y="352634"/>
                  </a:lnTo>
                  <a:lnTo>
                    <a:pt x="0" y="352634"/>
                  </a:lnTo>
                  <a:close/>
                </a:path>
              </a:pathLst>
            </a:custGeom>
            <a:solidFill>
              <a:srgbClr val="00A98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" name="Prostokąt 7">
            <a:extLst>
              <a:ext uri="{FF2B5EF4-FFF2-40B4-BE49-F238E27FC236}">
                <a16:creationId xmlns:a16="http://schemas.microsoft.com/office/drawing/2014/main" id="{EF998034-C979-A8DE-74C0-8422641FDAE9}"/>
              </a:ext>
            </a:extLst>
          </p:cNvPr>
          <p:cNvSpPr/>
          <p:nvPr/>
        </p:nvSpPr>
        <p:spPr>
          <a:xfrm>
            <a:off x="0" y="4605019"/>
            <a:ext cx="9144000" cy="1274920"/>
          </a:xfrm>
          <a:prstGeom prst="rect">
            <a:avLst/>
          </a:prstGeom>
          <a:solidFill>
            <a:srgbClr val="1ABBA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AD65CEE6-863A-7046-9319-2718D195F152}"/>
              </a:ext>
            </a:extLst>
          </p:cNvPr>
          <p:cNvSpPr txBox="1"/>
          <p:nvPr/>
        </p:nvSpPr>
        <p:spPr>
          <a:xfrm>
            <a:off x="927068" y="4950626"/>
            <a:ext cx="6778657" cy="308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781903" fontAlgn="auto">
              <a:lnSpc>
                <a:spcPts val="2514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FFFFFF"/>
                </a:solidFill>
                <a:latin typeface="Novecento sans wide"/>
                <a:cs typeface="+mn-cs"/>
              </a:rPr>
              <a:t>Leptospirosis</a:t>
            </a:r>
          </a:p>
        </p:txBody>
      </p:sp>
      <p:pic>
        <p:nvPicPr>
          <p:cNvPr id="14" name="Grafika 13">
            <a:extLst>
              <a:ext uri="{FF2B5EF4-FFF2-40B4-BE49-F238E27FC236}">
                <a16:creationId xmlns:a16="http://schemas.microsoft.com/office/drawing/2014/main" id="{FB5D8CD2-4E72-4591-1C3D-B88FC9D5F0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138896"/>
            <a:ext cx="9144000" cy="6461615"/>
          </a:xfrm>
          <a:prstGeom prst="rect">
            <a:avLst/>
          </a:prstGeom>
        </p:spPr>
      </p:pic>
      <p:sp>
        <p:nvSpPr>
          <p:cNvPr id="3" name="TextBox 10">
            <a:extLst>
              <a:ext uri="{FF2B5EF4-FFF2-40B4-BE49-F238E27FC236}">
                <a16:creationId xmlns:a16="http://schemas.microsoft.com/office/drawing/2014/main" id="{785BDF2F-F385-0C85-61F4-8C1E8730207F}"/>
              </a:ext>
            </a:extLst>
          </p:cNvPr>
          <p:cNvSpPr txBox="1"/>
          <p:nvPr/>
        </p:nvSpPr>
        <p:spPr>
          <a:xfrm>
            <a:off x="927068" y="6135676"/>
            <a:ext cx="2221246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eaLnBrk="1" hangingPunct="1"/>
            <a:r>
              <a:rPr lang="en-GB" altLang="en-US" sz="1200" i="1" dirty="0">
                <a:solidFill>
                  <a:srgbClr val="00A98F"/>
                </a:solidFill>
                <a:latin typeface="Exo 2.0" pitchFamily="2" charset="0"/>
                <a:ea typeface="Arial Unicode MS" pitchFamily="34" charset="-128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www.medilinkint.com</a:t>
            </a:r>
            <a:endParaRPr lang="en-GB" altLang="en-US" sz="1200" i="1" dirty="0">
              <a:solidFill>
                <a:srgbClr val="00A98F"/>
              </a:solidFill>
              <a:latin typeface="Exo 2.0" pitchFamily="2" charset="0"/>
              <a:ea typeface="Arial Unicode MS" pitchFamily="34" charset="-128"/>
              <a:cs typeface="Calibri" panose="020F0502020204030204" pitchFamily="34" charset="0"/>
            </a:endParaRPr>
          </a:p>
          <a:p>
            <a:pPr eaLnBrk="1" hangingPunct="1"/>
            <a:r>
              <a:rPr lang="en-GB" altLang="en-US" sz="1200" i="1" dirty="0">
                <a:solidFill>
                  <a:srgbClr val="00A98F"/>
                </a:solidFill>
                <a:latin typeface="Exo 2.0" pitchFamily="2" charset="0"/>
                <a:ea typeface="Arial Unicode MS" pitchFamily="34" charset="-128"/>
                <a:cs typeface="Calibri" panose="020F0502020204030204" pitchFamily="34" charset="0"/>
              </a:rPr>
              <a:t>info@medilinkint.com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EBBD6D-F953-4FC9-A81F-27A11D2F90D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54393" y="1134860"/>
            <a:ext cx="1765915" cy="5008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3389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7D843-F825-0FBB-05AB-310304560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B667BBA-9CA3-F3B2-5549-CEAD1F69B82F}"/>
              </a:ext>
            </a:extLst>
          </p:cNvPr>
          <p:cNvSpPr txBox="1"/>
          <p:nvPr/>
        </p:nvSpPr>
        <p:spPr>
          <a:xfrm>
            <a:off x="550606" y="226142"/>
            <a:ext cx="4970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What is Leptospirosis?</a:t>
            </a:r>
            <a:endParaRPr lang="en-MT" dirty="0">
              <a:solidFill>
                <a:schemeClr val="bg1"/>
              </a:solidFill>
              <a:latin typeface="Novecento sans wide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6A533F-E0BC-9000-A174-9DF179B9EF76}"/>
              </a:ext>
            </a:extLst>
          </p:cNvPr>
          <p:cNvSpPr txBox="1"/>
          <p:nvPr/>
        </p:nvSpPr>
        <p:spPr>
          <a:xfrm>
            <a:off x="285136" y="2411229"/>
            <a:ext cx="3978254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Leptospirosis is an infection caused by a bacteria called “Spirochete” found in the urine of animals like rats and dogs.</a:t>
            </a:r>
          </a:p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Bacteria survive well in </a:t>
            </a:r>
            <a:r>
              <a: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wet and warm </a:t>
            </a:r>
            <a:r>
              <a:rPr lang="en-GB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environments, making remote work sites high-risk.</a:t>
            </a:r>
          </a:p>
        </p:txBody>
      </p:sp>
      <p:pic>
        <p:nvPicPr>
          <p:cNvPr id="13" name="Picture 12" descr="A close-up of a virus&#10;&#10;AI-generated content may be incorrect.">
            <a:extLst>
              <a:ext uri="{FF2B5EF4-FFF2-40B4-BE49-F238E27FC236}">
                <a16:creationId xmlns:a16="http://schemas.microsoft.com/office/drawing/2014/main" id="{FE500F99-6962-FC7F-A329-BB6A09BF77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8910" y="2384439"/>
            <a:ext cx="4169954" cy="29479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9806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DD606-4B0F-C2AE-BAC0-3D63C7DB9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6669DD-8783-B38D-EA0A-1512629D11C5}"/>
              </a:ext>
            </a:extLst>
          </p:cNvPr>
          <p:cNvSpPr txBox="1"/>
          <p:nvPr/>
        </p:nvSpPr>
        <p:spPr>
          <a:xfrm>
            <a:off x="550606" y="71184"/>
            <a:ext cx="5171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Why are leptospirosis infections high in remote worksites ?</a:t>
            </a:r>
            <a:endParaRPr lang="en-MT" dirty="0">
              <a:solidFill>
                <a:schemeClr val="bg1"/>
              </a:solidFill>
              <a:latin typeface="Novecento sans wide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F532EC2B-AA5A-CE88-506D-D42E58EA3C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1962157"/>
              </p:ext>
            </p:extLst>
          </p:nvPr>
        </p:nvGraphicFramePr>
        <p:xfrm>
          <a:off x="622197" y="275303"/>
          <a:ext cx="7899606" cy="4091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 descr="A black rat">
            <a:extLst>
              <a:ext uri="{FF2B5EF4-FFF2-40B4-BE49-F238E27FC236}">
                <a16:creationId xmlns:a16="http://schemas.microsoft.com/office/drawing/2014/main" id="{D25E88CA-B2AA-D5D8-D652-0FBF7ADE996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8917" y="3704303"/>
            <a:ext cx="4109441" cy="2739287"/>
          </a:xfrm>
          <a:prstGeom prst="rect">
            <a:avLst/>
          </a:prstGeom>
        </p:spPr>
      </p:pic>
      <p:pic>
        <p:nvPicPr>
          <p:cNvPr id="6" name="Picture 5" descr="A person standing in water&#10;&#10;AI-generated content may be incorrect.">
            <a:extLst>
              <a:ext uri="{FF2B5EF4-FFF2-40B4-BE49-F238E27FC236}">
                <a16:creationId xmlns:a16="http://schemas.microsoft.com/office/drawing/2014/main" id="{6C7E1A1B-AA8C-45A0-DA6B-9EFB8DF7C7F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5454" y="3704303"/>
            <a:ext cx="4236720" cy="27392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9064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710AE-153B-565A-65C2-5053F8FE9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A71E3B8-A09A-C8C1-F995-F705483DBB11}"/>
              </a:ext>
            </a:extLst>
          </p:cNvPr>
          <p:cNvSpPr txBox="1"/>
          <p:nvPr/>
        </p:nvSpPr>
        <p:spPr>
          <a:xfrm>
            <a:off x="550606" y="79638"/>
            <a:ext cx="5309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Why Should I know more about Leptospirosis?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3A341A-AE06-A55A-A916-E09C619D5F64}"/>
              </a:ext>
            </a:extLst>
          </p:cNvPr>
          <p:cNvSpPr txBox="1"/>
          <p:nvPr/>
        </p:nvSpPr>
        <p:spPr>
          <a:xfrm>
            <a:off x="168534" y="2410796"/>
            <a:ext cx="4180241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</a:pP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Leptospirosis is the reason of: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estimated one million cases globally each year, resulting in almost he effects 60,000 deaths.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Decreases overall worker productivity.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Increased absenteeism and work delays.</a:t>
            </a:r>
          </a:p>
        </p:txBody>
      </p:sp>
      <p:pic>
        <p:nvPicPr>
          <p:cNvPr id="5" name="Picture 4" descr="A person blowing her nose into a tissue&#10;&#10;AI-generated content may be incorrect.">
            <a:extLst>
              <a:ext uri="{FF2B5EF4-FFF2-40B4-BE49-F238E27FC236}">
                <a16:creationId xmlns:a16="http://schemas.microsoft.com/office/drawing/2014/main" id="{92E52349-E0F3-6BF0-5CA6-5C15234D77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9090" y="910635"/>
            <a:ext cx="3964910" cy="594736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1171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E204E-BACF-2544-739B-FECDFF851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3C6C791-DC8E-9B22-D852-9B6A1B3E0D3B}"/>
              </a:ext>
            </a:extLst>
          </p:cNvPr>
          <p:cNvSpPr txBox="1"/>
          <p:nvPr/>
        </p:nvSpPr>
        <p:spPr>
          <a:xfrm>
            <a:off x="550606" y="244179"/>
            <a:ext cx="5309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Transmission of Leptospirosis to Human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2841B6-6857-54B8-0ABC-41382CC33FD0}"/>
              </a:ext>
            </a:extLst>
          </p:cNvPr>
          <p:cNvSpPr txBox="1"/>
          <p:nvPr/>
        </p:nvSpPr>
        <p:spPr>
          <a:xfrm>
            <a:off x="145674" y="2674280"/>
            <a:ext cx="455205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</a:pP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Direct Transmission (From animals)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Touching urine form rodents, livestock, or other animals around the worksite.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Handling sick or dead animals.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Contact with animals' blood or tissue during work. </a:t>
            </a:r>
          </a:p>
        </p:txBody>
      </p:sp>
      <p:pic>
        <p:nvPicPr>
          <p:cNvPr id="8" name="Picture 7" descr="A close-up of a mouse&#10;&#10;AI-generated content may be incorrect.">
            <a:extLst>
              <a:ext uri="{FF2B5EF4-FFF2-40B4-BE49-F238E27FC236}">
                <a16:creationId xmlns:a16="http://schemas.microsoft.com/office/drawing/2014/main" id="{E2E22447-BE96-E0C3-CC43-030BE57552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14305" y="2350609"/>
            <a:ext cx="3884021" cy="304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5153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032F1-9379-C884-E49B-7A1C87AB3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B0AB486-120E-F824-85EF-8F70B77A095A}"/>
              </a:ext>
            </a:extLst>
          </p:cNvPr>
          <p:cNvSpPr txBox="1"/>
          <p:nvPr/>
        </p:nvSpPr>
        <p:spPr>
          <a:xfrm>
            <a:off x="550606" y="244179"/>
            <a:ext cx="5309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Transmission of Leptospirosis to Human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34E55B-D784-451D-451E-A0D044B81EC5}"/>
              </a:ext>
            </a:extLst>
          </p:cNvPr>
          <p:cNvSpPr txBox="1"/>
          <p:nvPr/>
        </p:nvSpPr>
        <p:spPr>
          <a:xfrm>
            <a:off x="145674" y="2366504"/>
            <a:ext cx="455205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</a:pP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Indirect Transmission (from environment)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Working in waterlogged areas, mud, or soil contaminated with animal urine.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Using or walking through rivers, ponds, or drainage.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Touching contaminated tools, boots or gloves.</a:t>
            </a:r>
          </a:p>
        </p:txBody>
      </p:sp>
      <p:pic>
        <p:nvPicPr>
          <p:cNvPr id="4" name="Picture 3" descr="A boat on the shore of a lake&#10;&#10;AI-generated content may be incorrect.">
            <a:extLst>
              <a:ext uri="{FF2B5EF4-FFF2-40B4-BE49-F238E27FC236}">
                <a16:creationId xmlns:a16="http://schemas.microsoft.com/office/drawing/2014/main" id="{E196D044-C783-D03C-A0FB-0D7BD37F5A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85634" y="2143432"/>
            <a:ext cx="3912692" cy="323928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1299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D087D-B83A-BB63-DEDF-D1F940118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8D65BC3-0F5A-09DE-47CD-C78C7C81B283}"/>
              </a:ext>
            </a:extLst>
          </p:cNvPr>
          <p:cNvSpPr txBox="1"/>
          <p:nvPr/>
        </p:nvSpPr>
        <p:spPr>
          <a:xfrm>
            <a:off x="550606" y="239658"/>
            <a:ext cx="5309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Transmission Cycle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0570F8-0293-13CD-7160-6697B0D107AD}"/>
              </a:ext>
            </a:extLst>
          </p:cNvPr>
          <p:cNvSpPr txBox="1"/>
          <p:nvPr/>
        </p:nvSpPr>
        <p:spPr>
          <a:xfrm>
            <a:off x="0" y="2212615"/>
            <a:ext cx="494599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Infected animals (Reservoirs)</a:t>
            </a:r>
            <a:b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Shedd Bacteria in Urine</a:t>
            </a:r>
            <a:b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Bacteria survive for weeks-months in moist, warm conditions 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Contaminated environment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Human exposure</a:t>
            </a:r>
            <a:b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Cuts or wound skin</a:t>
            </a:r>
            <a:b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Eyes, nose or mouth</a:t>
            </a:r>
            <a:b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Drinking unsafe water</a:t>
            </a:r>
          </a:p>
        </p:txBody>
      </p:sp>
      <p:pic>
        <p:nvPicPr>
          <p:cNvPr id="8" name="Picture 7" descr="A cartoon of a mouse on a dirty floor&#10;&#10;AI-generated content may be incorrect.">
            <a:extLst>
              <a:ext uri="{FF2B5EF4-FFF2-40B4-BE49-F238E27FC236}">
                <a16:creationId xmlns:a16="http://schemas.microsoft.com/office/drawing/2014/main" id="{E2C241B0-B827-A03E-53F2-72B58152B6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5994" y="2446020"/>
            <a:ext cx="3944144" cy="27032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5296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6D1DA-C2F6-EF58-1B52-8BC382D95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E3623D4-F232-7651-ECB4-0E8D19483861}"/>
              </a:ext>
            </a:extLst>
          </p:cNvPr>
          <p:cNvSpPr txBox="1"/>
          <p:nvPr/>
        </p:nvSpPr>
        <p:spPr>
          <a:xfrm>
            <a:off x="550606" y="239658"/>
            <a:ext cx="5309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Transmission Cycle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D31F48-DE5F-05AE-821E-6E3CDB05E013}"/>
              </a:ext>
            </a:extLst>
          </p:cNvPr>
          <p:cNvSpPr txBox="1"/>
          <p:nvPr/>
        </p:nvSpPr>
        <p:spPr>
          <a:xfrm>
            <a:off x="0" y="2751224"/>
            <a:ext cx="494599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Human infection</a:t>
            </a:r>
            <a:b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Illness ranges from mild fever to severe disease (kidneys, liver, ling)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Human-to-human spread</a:t>
            </a:r>
            <a:b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Cycle continues between animas, then, environment and human.</a:t>
            </a:r>
          </a:p>
        </p:txBody>
      </p:sp>
      <p:pic>
        <p:nvPicPr>
          <p:cNvPr id="8" name="Picture 7" descr="A cartoon of a mouse on a dirty floor&#10;&#10;AI-generated content may be incorrect.">
            <a:extLst>
              <a:ext uri="{FF2B5EF4-FFF2-40B4-BE49-F238E27FC236}">
                <a16:creationId xmlns:a16="http://schemas.microsoft.com/office/drawing/2014/main" id="{3B51FC04-2662-1906-6431-3E49243AEB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5994" y="2446020"/>
            <a:ext cx="3944144" cy="27032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9457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D258ED-EBBD-C205-CF25-06A1774D6CCB}"/>
              </a:ext>
            </a:extLst>
          </p:cNvPr>
          <p:cNvSpPr txBox="1"/>
          <p:nvPr/>
        </p:nvSpPr>
        <p:spPr>
          <a:xfrm>
            <a:off x="550606" y="24556"/>
            <a:ext cx="50636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How to know You are suffering from Leptospirosis?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BD43EEC-A57A-A0A8-24C1-E440AA6C4E97}"/>
              </a:ext>
            </a:extLst>
          </p:cNvPr>
          <p:cNvGrpSpPr/>
          <p:nvPr/>
        </p:nvGrpSpPr>
        <p:grpSpPr>
          <a:xfrm>
            <a:off x="1510849" y="1451610"/>
            <a:ext cx="6718987" cy="2087660"/>
            <a:chOff x="1524000" y="1745723"/>
            <a:chExt cx="6096000" cy="219348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60D9BDC-5650-3085-EDB3-CE12EDB12AF0}"/>
                </a:ext>
              </a:extLst>
            </p:cNvPr>
            <p:cNvSpPr/>
            <p:nvPr/>
          </p:nvSpPr>
          <p:spPr>
            <a:xfrm>
              <a:off x="1524000" y="2011403"/>
              <a:ext cx="6096000" cy="1927800"/>
            </a:xfrm>
            <a:custGeom>
              <a:avLst/>
              <a:gdLst>
                <a:gd name="connsiteX0" fmla="*/ 0 w 6096000"/>
                <a:gd name="connsiteY0" fmla="*/ 0 h 1927800"/>
                <a:gd name="connsiteX1" fmla="*/ 6096000 w 6096000"/>
                <a:gd name="connsiteY1" fmla="*/ 0 h 1927800"/>
                <a:gd name="connsiteX2" fmla="*/ 6096000 w 6096000"/>
                <a:gd name="connsiteY2" fmla="*/ 1927800 h 1927800"/>
                <a:gd name="connsiteX3" fmla="*/ 0 w 6096000"/>
                <a:gd name="connsiteY3" fmla="*/ 1927800 h 1927800"/>
                <a:gd name="connsiteX4" fmla="*/ 0 w 6096000"/>
                <a:gd name="connsiteY4" fmla="*/ 0 h 192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0" h="1927800">
                  <a:moveTo>
                    <a:pt x="0" y="0"/>
                  </a:moveTo>
                  <a:lnTo>
                    <a:pt x="6096000" y="0"/>
                  </a:lnTo>
                  <a:lnTo>
                    <a:pt x="6096000" y="1927800"/>
                  </a:lnTo>
                  <a:lnTo>
                    <a:pt x="0" y="1927800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rgbClr val="00A18B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73117" tIns="374904" rIns="473117" bIns="128016" numCol="1" spcCol="1270" anchor="t" anchorCtr="0">
              <a:noAutofit/>
            </a:bodyPr>
            <a:lstStyle/>
            <a:p>
              <a:pPr marL="285750" lvl="1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>
                  <a:srgbClr val="00A18B"/>
                </a:buClr>
                <a:buFont typeface="Calibri" panose="020F0502020204030204" pitchFamily="34" charset="0"/>
                <a:buChar char="|"/>
              </a:pPr>
              <a:r>
                <a:rPr lang="en-GB" sz="1800" kern="1200" dirty="0">
                  <a:solidFill>
                    <a:srgbClr val="5F5F5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Doctor will ask if you worked in water, mud, or near animals recently.</a:t>
              </a:r>
            </a:p>
            <a:p>
              <a:pPr marL="285750" lvl="1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>
                  <a:srgbClr val="00A18B"/>
                </a:buClr>
                <a:buFont typeface="Calibri" panose="020F0502020204030204" pitchFamily="34" charset="0"/>
                <a:buChar char="|"/>
              </a:pPr>
              <a:r>
                <a:rPr lang="en-GB" sz="1800" kern="1200" dirty="0">
                  <a:solidFill>
                    <a:srgbClr val="5F5F5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They will check your body to see if you look sick.</a:t>
              </a:r>
            </a:p>
            <a:p>
              <a:pPr marL="285750" lvl="1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>
                  <a:srgbClr val="00A18B"/>
                </a:buClr>
                <a:buFont typeface="Calibri" panose="020F0502020204030204" pitchFamily="34" charset="0"/>
                <a:buChar char="|"/>
              </a:pPr>
              <a:r>
                <a:rPr lang="en-GB" sz="1800" kern="1200" dirty="0">
                  <a:solidFill>
                    <a:srgbClr val="5F5F5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 blood or urine test can show if you have the germ.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64C0D6D-C08A-A381-8A53-93334E43B4AB}"/>
                </a:ext>
              </a:extLst>
            </p:cNvPr>
            <p:cNvSpPr/>
            <p:nvPr/>
          </p:nvSpPr>
          <p:spPr>
            <a:xfrm>
              <a:off x="1828800" y="1745723"/>
              <a:ext cx="4267200" cy="531360"/>
            </a:xfrm>
            <a:custGeom>
              <a:avLst/>
              <a:gdLst>
                <a:gd name="connsiteX0" fmla="*/ 0 w 4267200"/>
                <a:gd name="connsiteY0" fmla="*/ 88562 h 531360"/>
                <a:gd name="connsiteX1" fmla="*/ 88562 w 4267200"/>
                <a:gd name="connsiteY1" fmla="*/ 0 h 531360"/>
                <a:gd name="connsiteX2" fmla="*/ 4178638 w 4267200"/>
                <a:gd name="connsiteY2" fmla="*/ 0 h 531360"/>
                <a:gd name="connsiteX3" fmla="*/ 4267200 w 4267200"/>
                <a:gd name="connsiteY3" fmla="*/ 88562 h 531360"/>
                <a:gd name="connsiteX4" fmla="*/ 4267200 w 4267200"/>
                <a:gd name="connsiteY4" fmla="*/ 442798 h 531360"/>
                <a:gd name="connsiteX5" fmla="*/ 4178638 w 4267200"/>
                <a:gd name="connsiteY5" fmla="*/ 531360 h 531360"/>
                <a:gd name="connsiteX6" fmla="*/ 88562 w 4267200"/>
                <a:gd name="connsiteY6" fmla="*/ 531360 h 531360"/>
                <a:gd name="connsiteX7" fmla="*/ 0 w 4267200"/>
                <a:gd name="connsiteY7" fmla="*/ 442798 h 531360"/>
                <a:gd name="connsiteX8" fmla="*/ 0 w 4267200"/>
                <a:gd name="connsiteY8" fmla="*/ 88562 h 531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67200" h="531360">
                  <a:moveTo>
                    <a:pt x="0" y="88562"/>
                  </a:moveTo>
                  <a:cubicBezTo>
                    <a:pt x="0" y="39651"/>
                    <a:pt x="39651" y="0"/>
                    <a:pt x="88562" y="0"/>
                  </a:cubicBezTo>
                  <a:lnTo>
                    <a:pt x="4178638" y="0"/>
                  </a:lnTo>
                  <a:cubicBezTo>
                    <a:pt x="4227549" y="0"/>
                    <a:pt x="4267200" y="39651"/>
                    <a:pt x="4267200" y="88562"/>
                  </a:cubicBezTo>
                  <a:lnTo>
                    <a:pt x="4267200" y="442798"/>
                  </a:lnTo>
                  <a:cubicBezTo>
                    <a:pt x="4267200" y="491709"/>
                    <a:pt x="4227549" y="531360"/>
                    <a:pt x="4178638" y="531360"/>
                  </a:cubicBezTo>
                  <a:lnTo>
                    <a:pt x="88562" y="531360"/>
                  </a:lnTo>
                  <a:cubicBezTo>
                    <a:pt x="39651" y="531360"/>
                    <a:pt x="0" y="491709"/>
                    <a:pt x="0" y="442798"/>
                  </a:cubicBezTo>
                  <a:lnTo>
                    <a:pt x="0" y="88562"/>
                  </a:lnTo>
                  <a:close/>
                </a:path>
              </a:pathLst>
            </a:custGeom>
            <a:solidFill>
              <a:srgbClr val="00A18B"/>
            </a:solidFill>
            <a:ln>
              <a:solidFill>
                <a:srgbClr val="00A18B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7229" tIns="25939" rIns="187229" bIns="25939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</a:t>
              </a:r>
              <a:r>
                <a:rPr lang="en-US" sz="1800" b="1" kern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uffering from Leptospirosis</a:t>
              </a:r>
              <a:endParaRPr lang="en-MT" sz="1800" kern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" name="Picture 2" descr="Doctor sitting in a clinic">
            <a:extLst>
              <a:ext uri="{FF2B5EF4-FFF2-40B4-BE49-F238E27FC236}">
                <a16:creationId xmlns:a16="http://schemas.microsoft.com/office/drawing/2014/main" id="{089EA140-4B90-A1EA-C1EC-F19C0C17C6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2051" y="3950858"/>
            <a:ext cx="3519949" cy="2692899"/>
          </a:xfrm>
          <a:prstGeom prst="rect">
            <a:avLst/>
          </a:prstGeom>
        </p:spPr>
      </p:pic>
      <p:pic>
        <p:nvPicPr>
          <p:cNvPr id="12" name="Picture 11" descr="A plastic container with a red lid&#10;&#10;AI-generated content may be incorrect.">
            <a:extLst>
              <a:ext uri="{FF2B5EF4-FFF2-40B4-BE49-F238E27FC236}">
                <a16:creationId xmlns:a16="http://schemas.microsoft.com/office/drawing/2014/main" id="{AD4BF2DC-C1F3-76CB-5EB2-569B313D51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35"/>
          <a:stretch>
            <a:fillRect/>
          </a:stretch>
        </p:blipFill>
        <p:spPr>
          <a:xfrm>
            <a:off x="4870342" y="3950859"/>
            <a:ext cx="3395615" cy="26928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3494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37EE7-CC5D-F284-5608-B4FC1461A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5F07480-85FA-7135-27DF-558DED2B0A39}"/>
              </a:ext>
            </a:extLst>
          </p:cNvPr>
          <p:cNvSpPr txBox="1"/>
          <p:nvPr/>
        </p:nvSpPr>
        <p:spPr>
          <a:xfrm>
            <a:off x="452284" y="220612"/>
            <a:ext cx="5270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Recognizing Symptoms</a:t>
            </a:r>
            <a:endParaRPr lang="en-MT" dirty="0">
              <a:solidFill>
                <a:schemeClr val="bg1"/>
              </a:solidFill>
              <a:latin typeface="Novecento sans wide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7965AD-FE93-3E89-A963-06E9DCC4AA94}"/>
              </a:ext>
            </a:extLst>
          </p:cNvPr>
          <p:cNvSpPr txBox="1"/>
          <p:nvPr/>
        </p:nvSpPr>
        <p:spPr>
          <a:xfrm>
            <a:off x="248266" y="1254834"/>
            <a:ext cx="416887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</a:pP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Early signs (1–2 weeks after exposure): 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Fever,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headache, 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muscle pain, 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vomiting, 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 eyes.</a:t>
            </a:r>
          </a:p>
          <a:p>
            <a:pPr>
              <a:lnSpc>
                <a:spcPts val="2400"/>
              </a:lnSpc>
              <a:spcAft>
                <a:spcPts val="600"/>
              </a:spcAft>
              <a:buClr>
                <a:srgbClr val="00A18B"/>
              </a:buClr>
            </a:pPr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</a:pP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Severe signs: 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Yellow eyes, 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chest pain, 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Difficulty breathing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Unclear thinking</a:t>
            </a:r>
          </a:p>
        </p:txBody>
      </p:sp>
      <p:pic>
        <p:nvPicPr>
          <p:cNvPr id="4" name="Picture 3" descr="A person with his head on a toilet&#10;&#10;AI-generated content may be incorrect.">
            <a:extLst>
              <a:ext uri="{FF2B5EF4-FFF2-40B4-BE49-F238E27FC236}">
                <a16:creationId xmlns:a16="http://schemas.microsoft.com/office/drawing/2014/main" id="{94C9A0ED-87C5-B914-373B-45B15CAFD8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2030" y="976029"/>
            <a:ext cx="4331970" cy="2892020"/>
          </a:xfrm>
          <a:prstGeom prst="rect">
            <a:avLst/>
          </a:prstGeom>
        </p:spPr>
      </p:pic>
      <p:pic>
        <p:nvPicPr>
          <p:cNvPr id="6" name="Picture 5" descr="A close-up of a person's face&#10;&#10;AI-generated content may be incorrect.">
            <a:extLst>
              <a:ext uri="{FF2B5EF4-FFF2-40B4-BE49-F238E27FC236}">
                <a16:creationId xmlns:a16="http://schemas.microsoft.com/office/drawing/2014/main" id="{7A859E33-875D-7CE4-EA37-26460E73D4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2030" y="3970020"/>
            <a:ext cx="4331970" cy="28879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3412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38A11-6ADF-F254-F5DD-25FD1923F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6A5646C-742A-42F7-25CE-8A54909EBF04}"/>
              </a:ext>
            </a:extLst>
          </p:cNvPr>
          <p:cNvSpPr txBox="1"/>
          <p:nvPr/>
        </p:nvSpPr>
        <p:spPr>
          <a:xfrm>
            <a:off x="550606" y="210778"/>
            <a:ext cx="5220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Why It’s Serious?</a:t>
            </a:r>
            <a:endParaRPr lang="en-MT" dirty="0">
              <a:solidFill>
                <a:schemeClr val="bg1"/>
              </a:solidFill>
              <a:latin typeface="Novecento sans wide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B18BCE-6152-90F5-CB1B-47CAB8227C20}"/>
              </a:ext>
            </a:extLst>
          </p:cNvPr>
          <p:cNvSpPr txBox="1"/>
          <p:nvPr/>
        </p:nvSpPr>
        <p:spPr>
          <a:xfrm>
            <a:off x="204945" y="2761804"/>
            <a:ext cx="450922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</a:pP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Untreated leptospirosis can:</a:t>
            </a:r>
          </a:p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Damage liver, kidneys, lungs, and heart.</a:t>
            </a:r>
          </a:p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Cause organ failure or death.</a:t>
            </a:r>
          </a:p>
        </p:txBody>
      </p:sp>
      <p:sp>
        <p:nvSpPr>
          <p:cNvPr id="2" name="AutoShape 2" descr="Output image">
            <a:extLst>
              <a:ext uri="{FF2B5EF4-FFF2-40B4-BE49-F238E27FC236}">
                <a16:creationId xmlns:a16="http://schemas.microsoft.com/office/drawing/2014/main" id="{1214CA3F-228E-2C19-1DC5-C1F027B023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2237232" cy="223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 descr="A person holding her stomach&#10;&#10;AI-generated content may be incorrect.">
            <a:extLst>
              <a:ext uri="{FF2B5EF4-FFF2-40B4-BE49-F238E27FC236}">
                <a16:creationId xmlns:a16="http://schemas.microsoft.com/office/drawing/2014/main" id="{966F7343-5C30-6090-D788-79EED0AF6C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3946" y="980542"/>
            <a:ext cx="4100053" cy="27331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28314D-1921-64D3-7772-221288EA35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8893" y="4021766"/>
            <a:ext cx="4075107" cy="27167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9002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C1EDF-4724-D622-A29F-EDC8F47C5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8B4D611-9575-AB44-4AD7-951D0544A97B}"/>
              </a:ext>
            </a:extLst>
          </p:cNvPr>
          <p:cNvSpPr txBox="1"/>
          <p:nvPr/>
        </p:nvSpPr>
        <p:spPr>
          <a:xfrm>
            <a:off x="550606" y="39328"/>
            <a:ext cx="50043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What to do If you feel like you are suffering from Leptospirosis at work?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9C8F69-6C15-8F9E-0DA1-58D9D3895001}"/>
              </a:ext>
            </a:extLst>
          </p:cNvPr>
          <p:cNvSpPr txBox="1"/>
          <p:nvPr/>
        </p:nvSpPr>
        <p:spPr>
          <a:xfrm>
            <a:off x="149850" y="2121574"/>
            <a:ext cx="4259795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Tell your supervisor or health officer right away.</a:t>
            </a:r>
          </a:p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 to the nearest clinic quickly for tests and treatment with antibiotics.</a:t>
            </a:r>
          </a:p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Drink clean water and rest while waiting for care.</a:t>
            </a:r>
          </a:p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 the doctor if you worked in water, mud, or with animals.</a:t>
            </a:r>
          </a:p>
        </p:txBody>
      </p:sp>
      <p:pic>
        <p:nvPicPr>
          <p:cNvPr id="2" name="Picture 1" descr="A person in orange vests shaking hands with another person in a construction site&#10;&#10;AI-generated content may be incorrect.">
            <a:extLst>
              <a:ext uri="{FF2B5EF4-FFF2-40B4-BE49-F238E27FC236}">
                <a16:creationId xmlns:a16="http://schemas.microsoft.com/office/drawing/2014/main" id="{101F5D07-FF6E-B045-391D-5F68C06441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9680" y="1182915"/>
            <a:ext cx="3917768" cy="2611845"/>
          </a:xfrm>
          <a:prstGeom prst="rect">
            <a:avLst/>
          </a:prstGeom>
        </p:spPr>
      </p:pic>
      <p:pic>
        <p:nvPicPr>
          <p:cNvPr id="5" name="Picture 4" descr="Doctor with a patient">
            <a:extLst>
              <a:ext uri="{FF2B5EF4-FFF2-40B4-BE49-F238E27FC236}">
                <a16:creationId xmlns:a16="http://schemas.microsoft.com/office/drawing/2014/main" id="{C671BEF0-596F-AD38-35A4-2095C134D0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9680" y="3968025"/>
            <a:ext cx="3917768" cy="26118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867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84E9D-017D-5D85-25DF-A3F2B98EE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F8E1AA7-0B44-4256-7B0D-9EB74DAD4612}"/>
              </a:ext>
            </a:extLst>
          </p:cNvPr>
          <p:cNvSpPr txBox="1"/>
          <p:nvPr/>
        </p:nvSpPr>
        <p:spPr>
          <a:xfrm>
            <a:off x="550606" y="226142"/>
            <a:ext cx="500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Protect Yourself – Practical Tips</a:t>
            </a:r>
            <a:endParaRPr lang="en-MT" dirty="0">
              <a:solidFill>
                <a:schemeClr val="bg1"/>
              </a:solidFill>
              <a:latin typeface="Novecento sans wide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B0203C-8C7C-65DE-BB82-49B9CB5238CF}"/>
              </a:ext>
            </a:extLst>
          </p:cNvPr>
          <p:cNvSpPr txBox="1"/>
          <p:nvPr/>
        </p:nvSpPr>
        <p:spPr>
          <a:xfrm>
            <a:off x="149850" y="1961554"/>
            <a:ext cx="4259795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Wear boots and gloves when working in wet/muddy conditions.</a:t>
            </a:r>
          </a:p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Cover skin cuts before work.</a:t>
            </a:r>
          </a:p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Avoid walking in floodwater when possible.</a:t>
            </a:r>
          </a:p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Wash with soap after work.</a:t>
            </a:r>
          </a:p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Drink only boiled or bottled water.</a:t>
            </a:r>
          </a:p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Store food/tools away from rodents or waste bins</a:t>
            </a:r>
          </a:p>
        </p:txBody>
      </p:sp>
      <p:pic>
        <p:nvPicPr>
          <p:cNvPr id="8" name="Picture 7" descr="A person in a pond&#10;&#10;AI-generated content may be incorrect.">
            <a:extLst>
              <a:ext uri="{FF2B5EF4-FFF2-40B4-BE49-F238E27FC236}">
                <a16:creationId xmlns:a16="http://schemas.microsoft.com/office/drawing/2014/main" id="{1B6231CF-79B3-4EC6-906C-C890B014E3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38228" y="1153468"/>
            <a:ext cx="3755922" cy="2816328"/>
          </a:xfrm>
          <a:prstGeom prst="rect">
            <a:avLst/>
          </a:prstGeom>
        </p:spPr>
      </p:pic>
      <p:pic>
        <p:nvPicPr>
          <p:cNvPr id="11" name="Picture 10" descr="A person putting a tissue on their arm&#10;&#10;AI-generated content may be incorrect.">
            <a:extLst>
              <a:ext uri="{FF2B5EF4-FFF2-40B4-BE49-F238E27FC236}">
                <a16:creationId xmlns:a16="http://schemas.microsoft.com/office/drawing/2014/main" id="{3797045B-5353-2304-9C6E-2E7FE03A53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3344" y="4124654"/>
            <a:ext cx="3760806" cy="25072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8372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04300-0F15-0924-AB21-E20E3363C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C394929-2241-3B52-BA0C-E255BCAFF147}"/>
              </a:ext>
            </a:extLst>
          </p:cNvPr>
          <p:cNvSpPr txBox="1"/>
          <p:nvPr/>
        </p:nvSpPr>
        <p:spPr>
          <a:xfrm>
            <a:off x="550606" y="34290"/>
            <a:ext cx="50729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As Workers you can help keep the work environment safe by:</a:t>
            </a:r>
            <a:endParaRPr lang="en-MT" dirty="0">
              <a:solidFill>
                <a:schemeClr val="bg1"/>
              </a:solidFill>
              <a:latin typeface="Novecento sans wide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36CF14-DEDE-4FB2-AD28-3B219EED06E4}"/>
              </a:ext>
            </a:extLst>
          </p:cNvPr>
          <p:cNvSpPr txBox="1"/>
          <p:nvPr/>
        </p:nvSpPr>
        <p:spPr>
          <a:xfrm>
            <a:off x="175944" y="1387223"/>
            <a:ext cx="4681191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rgbClr val="5F5F5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Throwing garbage in proper bins and making sure bins are not overflowing.</a:t>
            </a:r>
          </a:p>
          <a:p>
            <a:pPr marL="342900" indent="-342900"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rgbClr val="5F5F5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Keeping garbage areas and storerooms closed to stop rodents from entering.</a:t>
            </a:r>
          </a:p>
          <a:p>
            <a:pPr marL="342900" indent="-342900"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rgbClr val="5F5F5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Storing food safely and keeping it covered.</a:t>
            </a:r>
          </a:p>
          <a:p>
            <a:pPr marL="342900" indent="-342900"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rgbClr val="5F5F5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Staying away from stagnant water and keeping drains clean.</a:t>
            </a:r>
          </a:p>
          <a:p>
            <a:pPr marL="342900" indent="-342900"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rgbClr val="5F5F5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Using toilets, not open areas, for urination/defecation.</a:t>
            </a:r>
          </a:p>
          <a:p>
            <a:pPr marL="342900" indent="-342900"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dirty="0">
                <a:solidFill>
                  <a:srgbClr val="5F5F5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Don’t feed or pet street animals near the worksite.</a:t>
            </a:r>
          </a:p>
        </p:txBody>
      </p:sp>
      <p:pic>
        <p:nvPicPr>
          <p:cNvPr id="3" name="Picture 2" descr="A group of colorful trash cans&#10;&#10;AI-generated content may be incorrect.">
            <a:extLst>
              <a:ext uri="{FF2B5EF4-FFF2-40B4-BE49-F238E27FC236}">
                <a16:creationId xmlns:a16="http://schemas.microsoft.com/office/drawing/2014/main" id="{095058B4-3E7E-3D04-51AF-BF358918E7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23756" y="2107313"/>
            <a:ext cx="3944300" cy="38757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4132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581CD3F-58FC-B0C0-DE1C-05F2E4EDFCA4}"/>
              </a:ext>
            </a:extLst>
          </p:cNvPr>
          <p:cNvSpPr txBox="1"/>
          <p:nvPr/>
        </p:nvSpPr>
        <p:spPr>
          <a:xfrm>
            <a:off x="550606" y="226142"/>
            <a:ext cx="4301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References</a:t>
            </a:r>
            <a:endParaRPr lang="en-MT" dirty="0">
              <a:solidFill>
                <a:schemeClr val="bg1"/>
              </a:solidFill>
              <a:latin typeface="Novecento sans wide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431901-437B-5D40-AC28-84ACC0284F2B}"/>
              </a:ext>
            </a:extLst>
          </p:cNvPr>
          <p:cNvSpPr txBox="1"/>
          <p:nvPr/>
        </p:nvSpPr>
        <p:spPr>
          <a:xfrm>
            <a:off x="383458" y="1101760"/>
            <a:ext cx="7590503" cy="5529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endParaRPr lang="en-GB" sz="1050" u="sng" dirty="0">
              <a:solidFill>
                <a:srgbClr val="00A18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1050" u="sng" dirty="0">
                <a:solidFill>
                  <a:srgbClr val="00A18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GB" sz="1050" u="sng" dirty="0" err="1">
                <a:solidFill>
                  <a:srgbClr val="00A18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Gizamba</a:t>
            </a:r>
            <a:r>
              <a:rPr lang="en-GB" sz="1050" u="sng" dirty="0">
                <a:solidFill>
                  <a:srgbClr val="00A18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J. M., &amp; Mugisha, L. (2023). Leptospirosis in humans and selected animals in Sub-Saharan Africa, 2014–2022: A systematic review and meta-analysis. BMC Infectious Diseases, 23, 649. https://doi.org/10.1186/s12879-023-08574-5 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endParaRPr lang="en-GB" sz="1050" u="sng" dirty="0">
              <a:solidFill>
                <a:srgbClr val="00A18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endParaRPr lang="en-GB" sz="1050" u="sng" dirty="0">
              <a:solidFill>
                <a:srgbClr val="00A18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1050" u="sng" dirty="0">
                <a:solidFill>
                  <a:srgbClr val="00A18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Ji, Z., Jian, M., Su, X., et al. (2024). Efficacy and safety of antibiotics for treatment of leptospirosis: A systematic review and network meta-analysis. Systematic Reviews, 13, 108. https://doi.org/10.1186/s13643-024-02519-y 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endParaRPr lang="en-GB" sz="1050" u="sng" dirty="0">
              <a:solidFill>
                <a:srgbClr val="00A18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endParaRPr lang="en-GB" sz="1050" u="sng" dirty="0">
              <a:solidFill>
                <a:srgbClr val="00A18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1050" u="sng" dirty="0">
                <a:solidFill>
                  <a:srgbClr val="00A18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n-GB" sz="1050" u="sng" dirty="0" err="1">
                <a:solidFill>
                  <a:srgbClr val="00A18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Sawesi</a:t>
            </a:r>
            <a:r>
              <a:rPr lang="en-GB" sz="1050" u="sng" dirty="0">
                <a:solidFill>
                  <a:srgbClr val="00A18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S., Jadhav, A., &amp; </a:t>
            </a:r>
            <a:r>
              <a:rPr lang="en-GB" sz="1050" u="sng" dirty="0" err="1">
                <a:solidFill>
                  <a:srgbClr val="00A18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Rashrash</a:t>
            </a:r>
            <a:r>
              <a:rPr lang="en-GB" sz="1050" u="sng" dirty="0">
                <a:solidFill>
                  <a:srgbClr val="00A18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B. (2025). Machine Learning and Deep Learning Techniques for Prediction and Diagnosis of Leptospirosis: Systematic Literature Review. JMIR Medical Informatics, 13, e67859. https://doi.org/10.2196/67859 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endParaRPr lang="en-GB" sz="1050" u="sng" dirty="0">
              <a:solidFill>
                <a:srgbClr val="00A18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endParaRPr lang="en-GB" sz="1050" u="sng" dirty="0">
              <a:solidFill>
                <a:srgbClr val="00A18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1050" u="sng" dirty="0">
                <a:solidFill>
                  <a:srgbClr val="00A18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Azevedo, S. S. de. (2023). Epidemiology of Leptospira sp. Infection: Current Status, Insights and Future Prospects. Microorganisms, 12(1), 22. https://doi.org/10.3390/microorganisms12010022 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endParaRPr lang="en-GB" sz="1050" u="sng" dirty="0">
              <a:solidFill>
                <a:srgbClr val="00A18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endParaRPr lang="en-GB" sz="1050" u="sng" dirty="0">
              <a:solidFill>
                <a:srgbClr val="00A18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1050" u="sng" dirty="0">
                <a:solidFill>
                  <a:srgbClr val="00A18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Systematic Review of Diagnostic Accuracy (MAT, PCR, IgM-ELISA) (up to 2022) – BMC Infectious Diseases (details from multi-year global assessment). 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endParaRPr lang="en-GB" sz="1050" u="sng" dirty="0">
              <a:solidFill>
                <a:srgbClr val="00A18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endParaRPr lang="en-GB" sz="1050" u="sng" dirty="0">
              <a:solidFill>
                <a:srgbClr val="00A18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1050" u="sng" dirty="0">
                <a:solidFill>
                  <a:srgbClr val="00A18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 Bradley, E. A., &amp; Lockaby, G. (2023). Leptospirosis and the Environment: A Review and Future Directions. Pathogens, 12, 1167.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828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C3ctphMw"/>
  <p:tag name="ARTICULATE_SLIDE_THUMBNAIL_REFRESH" val="1"/>
  <p:tag name="ARTICULATE_PROJECT_OPEN" val="0"/>
  <p:tag name="ARTICULATE_SLIDE_COUNT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lientName xmlns="8681c859-3055-43ef-854f-dc05ce2537bd" xsi:nil="true"/>
    <Country xmlns="8681c859-3055-43ef-854f-dc05ce2537bd" xsi:nil="true"/>
    <TaxCatchAll xmlns="c722e890-f44e-4bb5-919d-72bed3541a80" xsi:nil="true"/>
    <lcf76f155ced4ddcb4097134ff3c332f xmlns="8681c859-3055-43ef-854f-dc05ce2537bd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6D93390D06B540B36BE1C566FD279C" ma:contentTypeVersion="18" ma:contentTypeDescription="Create a new document." ma:contentTypeScope="" ma:versionID="894fb1137f6739b338c224d55fa10905">
  <xsd:schema xmlns:xsd="http://www.w3.org/2001/XMLSchema" xmlns:xs="http://www.w3.org/2001/XMLSchema" xmlns:p="http://schemas.microsoft.com/office/2006/metadata/properties" xmlns:ns2="cb7c8b9d-c319-4a06-a8f2-b5b1e3fafe58" xmlns:ns3="8681c859-3055-43ef-854f-dc05ce2537bd" xmlns:ns4="c722e890-f44e-4bb5-919d-72bed3541a80" targetNamespace="http://schemas.microsoft.com/office/2006/metadata/properties" ma:root="true" ma:fieldsID="147dfc3c7d30f97c24af71da285c7532" ns2:_="" ns3:_="" ns4:_="">
    <xsd:import namespace="cb7c8b9d-c319-4a06-a8f2-b5b1e3fafe58"/>
    <xsd:import namespace="8681c859-3055-43ef-854f-dc05ce2537bd"/>
    <xsd:import namespace="c722e890-f44e-4bb5-919d-72bed3541a8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4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ClientName" minOccurs="0"/>
                <xsd:element ref="ns3:Country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7c8b9d-c319-4a06-a8f2-b5b1e3fafe5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81c859-3055-43ef-854f-dc05ce2537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45afe5-b029-44d5-b923-fa55b725a58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ClientName" ma:index="20" nillable="true" ma:displayName="Client Name" ma:format="Dropdown" ma:internalName="ClientName">
      <xsd:simpleType>
        <xsd:restriction base="dms:Text">
          <xsd:maxLength value="255"/>
        </xsd:restriction>
      </xsd:simpleType>
    </xsd:element>
    <xsd:element name="Country" ma:index="21" nillable="true" ma:displayName="Country" ma:format="Dropdown" ma:internalName="Country">
      <xsd:simpleType>
        <xsd:restriction base="dms:Choice">
          <xsd:enumeration value="Italy"/>
          <xsd:enumeration value="UK"/>
          <xsd:enumeration value="Montenegro"/>
          <xsd:enumeration value="Libya"/>
          <xsd:enumeration value="Algeria"/>
          <xsd:enumeration value="Mozambique"/>
          <xsd:enumeration value="EG"/>
          <xsd:enumeration value="Egypt"/>
          <xsd:enumeration value="Madagascar"/>
          <xsd:enumeration value="Angola"/>
          <xsd:enumeration value="Malta"/>
          <xsd:enumeration value="Tanzania"/>
          <xsd:enumeration value="Ghana"/>
          <xsd:enumeration value="International"/>
          <xsd:enumeration value="Oman"/>
          <xsd:enumeration value="Venezuela"/>
          <xsd:enumeration value="Guinea"/>
          <xsd:enumeration value="Greece"/>
          <xsd:enumeration value="Spain"/>
          <xsd:enumeration value="Morocco"/>
          <xsd:enumeration value="Malawi"/>
          <xsd:enumeration value="Cameroon"/>
          <xsd:enumeration value="Albania"/>
          <xsd:enumeration value="Singapore"/>
          <xsd:enumeration value="Mongolia"/>
          <xsd:enumeration value="Israel"/>
          <xsd:enumeration value="Democratic Republic of Congo"/>
          <xsd:enumeration value="Zimbabwe"/>
          <xsd:enumeration value="France"/>
          <xsd:enumeration value="Qatar"/>
          <xsd:enumeration value="India"/>
          <xsd:enumeration value="South Korea"/>
          <xsd:enumeration value="Namibia"/>
          <xsd:enumeration value="Mauritania"/>
          <xsd:enumeration value="Congo"/>
          <xsd:enumeration value="Chad"/>
          <xsd:enumeration value="Zimbabwe"/>
          <xsd:enumeration value="Benin"/>
          <xsd:enumeration value="Ivory Coast"/>
          <xsd:enumeration value="Benin"/>
          <xsd:enumeration value="Iraq"/>
          <xsd:enumeration value="Ireland"/>
          <xsd:enumeration value="Belgium"/>
          <xsd:enumeration value="Gabon"/>
          <xsd:enumeration value="Suriname"/>
          <xsd:enumeration value="Trinidad and Tobago"/>
          <xsd:enumeration value="UAE"/>
          <xsd:enumeration value="Portugal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22e890-f44e-4bb5-919d-72bed3541a8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a5b69f2-92c6-4ef0-b437-74f0b564c5fd}" ma:internalName="TaxCatchAll" ma:showField="CatchAllData" ma:web="c722e890-f44e-4bb5-919d-72bed3541a8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C480FA9-542F-4CE7-A4CB-DA2AAC5D68FE}">
  <ds:schemaRefs>
    <ds:schemaRef ds:uri="c722e890-f44e-4bb5-919d-72bed3541a80"/>
    <ds:schemaRef ds:uri="http://purl.org/dc/terms/"/>
    <ds:schemaRef ds:uri="http://purl.org/dc/elements/1.1/"/>
    <ds:schemaRef ds:uri="cb7c8b9d-c319-4a06-a8f2-b5b1e3fafe58"/>
    <ds:schemaRef ds:uri="http://schemas.microsoft.com/office/2006/metadata/properties"/>
    <ds:schemaRef ds:uri="8681c859-3055-43ef-854f-dc05ce2537bd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65C7204-9E27-4FF2-8518-A61B4FE90B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7c8b9d-c319-4a06-a8f2-b5b1e3fafe58"/>
    <ds:schemaRef ds:uri="8681c859-3055-43ef-854f-dc05ce2537bd"/>
    <ds:schemaRef ds:uri="c722e890-f44e-4bb5-919d-72bed3541a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ABB5626-00CF-4C37-969B-0A66A670B5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2001</TotalTime>
  <Words>854</Words>
  <Application>Microsoft Office PowerPoint</Application>
  <PresentationFormat>On-screen Show (4:3)</PresentationFormat>
  <Paragraphs>91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Exo 2.0</vt:lpstr>
      <vt:lpstr>Novecento sans wide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Lara Gerada;dgalea@medilinkint.com</dc:creator>
  <cp:lastModifiedBy>Damien Galea</cp:lastModifiedBy>
  <cp:revision>109</cp:revision>
  <dcterms:created xsi:type="dcterms:W3CDTF">2024-07-04T06:23:45Z</dcterms:created>
  <dcterms:modified xsi:type="dcterms:W3CDTF">2025-09-09T08:51:36Z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43AAFA50-984A-42FE-B7D3-3DDC7435D342</vt:lpwstr>
  </property>
  <property fmtid="{D5CDD505-2E9C-101B-9397-08002B2CF9AE}" pid="3" name="ArticulatePath">
    <vt:lpwstr>MonkeyPox</vt:lpwstr>
  </property>
  <property fmtid="{D5CDD505-2E9C-101B-9397-08002B2CF9AE}" pid="4" name="ContentTypeId">
    <vt:lpwstr>0x0101008A6D93390D06B540B36BE1C566FD279C</vt:lpwstr>
  </property>
  <property fmtid="{D5CDD505-2E9C-101B-9397-08002B2CF9AE}" pid="5" name="MediaServiceImageTags">
    <vt:lpwstr/>
  </property>
</Properties>
</file>